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59" r:id="rId12"/>
  </p:sldIdLst>
  <p:sldSz cx="18288000" cy="10287000"/>
  <p:notesSz cx="6858000" cy="9144000"/>
  <p:embeddedFontLst>
    <p:embeddedFont>
      <p:font typeface="Arial Bold" panose="020B0704020202020204" pitchFamily="34" charset="0"/>
      <p:regular r:id="rId13"/>
      <p:bold r:id="rId14"/>
    </p:embeddedFont>
    <p:embeddedFont>
      <p:font typeface="Arial Bold Italics" panose="020B0604020202020204" charset="0"/>
      <p:regular r:id="rId15"/>
    </p:embeddedFont>
    <p:embeddedFont>
      <p:font typeface="Brush Script MT" panose="03060802040406070304" pitchFamily="66" charset="0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scadia Code SemiLight" panose="020B0609020000020004" pitchFamily="49" charset="0"/>
      <p:regular r:id="rId21"/>
      <p: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125" y="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sv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heocconnect.org/" TargetMode="Externa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1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19" Type="http://schemas.openxmlformats.org/officeDocument/2006/relationships/image" Target="../media/image31.png"/><Relationship Id="rId4" Type="http://schemas.openxmlformats.org/officeDocument/2006/relationships/image" Target="../media/image3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3256566"/>
            <a:ext cx="18288001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56529" y="3447338"/>
            <a:ext cx="11741417" cy="2169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PHEOCConnect: A Digital Platform Strengthening County-Level Public Health Emergency Coordination in Kenya</a:t>
            </a:r>
            <a:endParaRPr lang="en-GB" sz="47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156529" y="5829300"/>
            <a:ext cx="10884662" cy="1604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Nelson Kilimo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1,*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Jude Oduor 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Moses Sirigwa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Public Health and Sanitation, Busia County, Kenya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Corresponding author:  Email: kipkilimo@gmail.com</a:t>
            </a:r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76200" y="7576444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Technological advancements in public health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51B9E854-A6C1-4656-91C0-647DA4526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186" y="8077186"/>
            <a:ext cx="3796164" cy="1307022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85D7200-E583-4F60-A258-37A8A4A6FB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7993265"/>
            <a:ext cx="2150241" cy="14748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72" name="Rectangle 11">
            <a:extLst>
              <a:ext uri="{FF2B5EF4-FFF2-40B4-BE49-F238E27FC236}">
                <a16:creationId xmlns:a16="http://schemas.microsoft.com/office/drawing/2014/main" id="{6FEEB9AB-AA1A-4F3F-B3BB-98AD1038E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176308"/>
            <a:ext cx="10134600" cy="7619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Disease</a:t>
            </a:r>
            <a:r>
              <a:rPr kumimoji="0" lang="en-KE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dynamics are increasing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across </a:t>
            </a:r>
            <a:r>
              <a:rPr kumimoji="0" lang="en-US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our borders c</a:t>
            </a:r>
            <a:r>
              <a:rPr lang="en-US" altLang="en-KE" sz="4000" dirty="0">
                <a:latin typeface="Arial" panose="020B0604020202020204" pitchFamily="34" charset="0"/>
                <a:cs typeface="Arial" panose="020B0604020202020204" pitchFamily="34" charset="0"/>
              </a:rPr>
              <a:t>ounties like 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Busia, </a:t>
            </a:r>
            <a:r>
              <a:rPr kumimoji="0" lang="en-US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Migori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kumimoji="0" lang="en-US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Moyale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kumimoji="0" lang="en-US" altLang="en-K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Existing EOC communication and information transmission systems are mostly linear,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Char char="•"/>
              <a:tabLst/>
            </a:pPr>
            <a:r>
              <a:rPr lang="en-US" altLang="en-KE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KE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Surveillance and response data remain siloed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are not automatically linked into a unified response</a:t>
            </a:r>
            <a:endParaRPr kumimoji="0" lang="en-US" altLang="en-K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Char char="•"/>
              <a:tabLst/>
            </a:pPr>
            <a:endParaRPr kumimoji="0" lang="en-KE" altLang="en-K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10AEED5-E522-4CD5-95CE-0B8E000199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5" y="3574678"/>
            <a:ext cx="2827054" cy="19788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37A68CD-39F7-4FF4-84DC-3AC0DA0804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097" y="4995267"/>
            <a:ext cx="2187324" cy="165183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C9267BA-B6B1-4B4F-BE77-96097B9F5E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9" y="2478210"/>
            <a:ext cx="3464951" cy="230996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5F7FB7C2-BA62-4CDD-934C-9B6660D8FE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5" y="6169714"/>
            <a:ext cx="3805955" cy="244047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7CDE4370-1E2F-42D2-9906-0A4D7F4120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850" y="6856689"/>
            <a:ext cx="2717800" cy="20383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1D2F73-6C83-477E-9A56-B713C9645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00500"/>
            <a:ext cx="8839200" cy="4639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3EC4EF-8C63-4599-A5B0-A09CBF49D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9100"/>
            <a:ext cx="7315200" cy="316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F618F3-DE57-4E4D-86EA-340975568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815" y="4035669"/>
            <a:ext cx="7470347" cy="41054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F1733C-B45D-4A65-B662-604DA55B1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087" y="1080334"/>
            <a:ext cx="8964276" cy="2534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D2B021-1814-4290-AABA-147821340F14}"/>
              </a:ext>
            </a:extLst>
          </p:cNvPr>
          <p:cNvSpPr/>
          <p:nvPr/>
        </p:nvSpPr>
        <p:spPr>
          <a:xfrm>
            <a:off x="6858000" y="8535669"/>
            <a:ext cx="9144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/>
              <a:t>“Collaboration, Coordination, Cooperation and Communication”</a:t>
            </a:r>
            <a:endParaRPr lang="en-KE" sz="4000" dirty="0"/>
          </a:p>
        </p:txBody>
      </p:sp>
    </p:spTree>
    <p:extLst>
      <p:ext uri="{BB962C8B-B14F-4D97-AF65-F5344CB8AC3E}">
        <p14:creationId xmlns:p14="http://schemas.microsoft.com/office/powerpoint/2010/main" val="2723012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3" name="Rectangle 3">
            <a:extLst>
              <a:ext uri="{FF2B5EF4-FFF2-40B4-BE49-F238E27FC236}">
                <a16:creationId xmlns:a16="http://schemas.microsoft.com/office/drawing/2014/main" id="{529547F1-09DA-4F79-A1DF-8D2CD441B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09957"/>
            <a:ext cx="16310813" cy="7768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E" altLang="en-KE" sz="3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Broad Objective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E" altLang="en-KE" sz="3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establish an integrated, secure, and interoperable cross-border Public Health Emergency Operations Centre (PHEOC) mesh network that enhances real-time disease surveillance, information sharing, and coordinated outbreak response across counties.</a:t>
            </a:r>
            <a:endParaRPr kumimoji="0" lang="en-KE" altLang="en-KE" sz="3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E" altLang="en-KE" sz="3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Main Objectives</a:t>
            </a:r>
          </a:p>
          <a:p>
            <a:pPr marL="1314450" lvl="1" indent="-8572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kumimoji="0" lang="en-KE" altLang="en-KE" sz="3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establish a real-time cross-border emergency intelligence network </a:t>
            </a:r>
            <a:endParaRPr kumimoji="0" lang="en-US" altLang="en-KE" sz="3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314450" lvl="1" indent="-8572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kumimoji="0" lang="en-KE" altLang="en-KE" sz="3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integrate fragmented surveillance and response systems into a unified interoperable</a:t>
            </a:r>
            <a:r>
              <a:rPr kumimoji="0" lang="en-US" altLang="en-KE" sz="3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mesh network</a:t>
            </a:r>
            <a:r>
              <a:rPr kumimoji="0" lang="en-KE" altLang="en-KE" sz="3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KE" sz="3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314450" lvl="1" indent="-8572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kumimoji="0" lang="en-KE" altLang="en-KE" sz="3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standardize emergency data structures and alert protocols across EOCs </a:t>
            </a:r>
            <a:endParaRPr kumimoji="0" lang="en-US" altLang="en-KE" sz="3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314450" lvl="1" indent="-8572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kumimoji="0" lang="en-KE" altLang="en-KE" sz="3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strengthen coordinated outbreak response and decision-making across</a:t>
            </a:r>
            <a:endParaRPr kumimoji="0" lang="en-KE" altLang="en-KE" sz="3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id="{48881DD1-87DC-4C4C-8CC4-035AE4E9B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7" y="5763983"/>
            <a:ext cx="16885813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200"/>
              </a:spcAft>
              <a:buClrTx/>
              <a:buSzTx/>
              <a:buFontTx/>
              <a:buChar char="•"/>
              <a:tabLst/>
            </a:pPr>
            <a:endParaRPr kumimoji="0" lang="en-KE" altLang="en-KE" sz="3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0B2025D-6AFE-4D0B-9193-020E8F41DF1B}"/>
              </a:ext>
            </a:extLst>
          </p:cNvPr>
          <p:cNvSpPr/>
          <p:nvPr/>
        </p:nvSpPr>
        <p:spPr>
          <a:xfrm>
            <a:off x="381000" y="2478210"/>
            <a:ext cx="144018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500" dirty="0"/>
              <a:t>Field-informed, iterative, systems-oriented design grounded in real workflows and coordination gaps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500" dirty="0"/>
              <a:t>Continuous co-design with EOC coordinators, surveillance teams, and response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500" dirty="0"/>
              <a:t>Iterative refinement driven by operational feedback and field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500" dirty="0"/>
              <a:t>Modular, API-driven architecture enabling interoperability and scalability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500" dirty="0"/>
              <a:t>Rapid prototyping with scenario simulations aligned to routine and emergency response workflows</a:t>
            </a:r>
          </a:p>
        </p:txBody>
      </p:sp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D6A3A31A-0598-4BA6-AC18-DF31DB3B5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53" y="292566"/>
            <a:ext cx="13214586" cy="8686800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79601AD3-F23A-47BA-A66F-1C30E9879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6438900"/>
            <a:ext cx="304800" cy="381053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DA9E33C1-45E6-40CF-932E-0B583AA29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6438900"/>
            <a:ext cx="304800" cy="398612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251727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75402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id="{CA5F24D3-793E-4538-8B8E-9675E018F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24100"/>
            <a:ext cx="17221200" cy="740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20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Developed and deployed a 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beta </a:t>
            </a:r>
            <a:r>
              <a:rPr kumimoji="0" lang="en-US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highly interconnected secure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PHEOC </a:t>
            </a:r>
            <a:r>
              <a:rPr kumimoji="0" lang="en-US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information management system</a:t>
            </a:r>
            <a:endParaRPr kumimoji="0" lang="en-KE" altLang="en-KE" sz="3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20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Architecture enables 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interoperability across Busia, Bungoma, and Siaya </a:t>
            </a:r>
            <a:r>
              <a:rPr kumimoji="0" lang="en-US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validation sites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while preserving local autonomy</a:t>
            </a:r>
            <a:r>
              <a:rPr kumimoji="0" lang="en-US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potential for scale.</a:t>
            </a:r>
            <a:endParaRPr kumimoji="0" lang="en-KE" altLang="en-KE" sz="3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20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Implemented 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shared alert definitions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harmonized outbreak detection and escalation across counties Integrated 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mutual acknowledgment system + standardized data dictionary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reliable, semantically consistent data exchange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20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Launched 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live beta platform (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https://pheocconnect.org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demonstrating federation, dashboards, and APIs </a:t>
            </a:r>
            <a:r>
              <a:rPr kumimoji="0" lang="en-US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stakeholders invited for testing and co-development</a:t>
            </a:r>
            <a:r>
              <a:rPr kumimoji="0" lang="en-US" altLang="en-KE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feedback</a:t>
            </a:r>
            <a:r>
              <a:rPr kumimoji="0" lang="en-KE" altLang="en-KE" sz="3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id="{05451545-D640-472D-BC2D-0E3AE4429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04" y="2290307"/>
            <a:ext cx="17221200" cy="747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 on existing national coordination structures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PHEOCConnect enables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complementary decentralized coordination across counties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Enhances timeliness of outbreak detection and response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through real-time, peer-to-peer alert sharing alongside established reporting channels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KE" sz="4000" b="1" dirty="0">
                <a:latin typeface="Arial" panose="020B0604020202020204" pitchFamily="34" charset="0"/>
              </a:rPr>
              <a:t>PHEOCConnect</a:t>
            </a:r>
            <a:r>
              <a:rPr lang="en-US" altLang="en-KE" sz="4000" dirty="0">
                <a:latin typeface="Arial" panose="020B0604020202020204" pitchFamily="34" charset="0"/>
              </a:rPr>
              <a:t>  </a:t>
            </a:r>
            <a:r>
              <a:rPr kumimoji="0" lang="en-US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strengthens</a:t>
            </a:r>
            <a:r>
              <a:rPr kumimoji="0" lang="en-KE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cross-border collaboration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enabling neighboring counties to directly exchange SitReps and signals within the national framework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Improves system resilience and continuity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complementing centralized systems by reducing risks associated with single points of failure </a:t>
            </a:r>
            <a:endParaRPr kumimoji="0" lang="en-US" altLang="en-K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KE" sz="4000" dirty="0">
                <a:latin typeface="Arial" panose="020B0604020202020204" pitchFamily="34" charset="0"/>
              </a:rPr>
              <a:t> </a:t>
            </a:r>
            <a:r>
              <a:rPr kumimoji="0" lang="en-KE" altLang="en-K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Enables scalable, modular expansion</a:t>
            </a:r>
            <a:r>
              <a:rPr kumimoji="0" lang="en-KE" altLang="en-K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allowing additional counties and partners to integrate seamlessly without disrupting existing systems </a:t>
            </a:r>
          </a:p>
        </p:txBody>
      </p:sp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id="{2845A097-33A1-464B-8843-1D6D0CD3E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40" y="2614065"/>
            <a:ext cx="177546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KE" sz="4800" b="1" dirty="0">
                <a:latin typeface="Arial" panose="020B0604020202020204" pitchFamily="34" charset="0"/>
              </a:rPr>
              <a:t>Interconnectivity</a:t>
            </a:r>
            <a:r>
              <a:rPr lang="en-US" altLang="en-KE" sz="4800" dirty="0">
                <a:latin typeface="Arial" panose="020B0604020202020204" pitchFamily="34" charset="0"/>
              </a:rPr>
              <a:t> </a:t>
            </a:r>
            <a:r>
              <a:rPr kumimoji="0" lang="en-KE" altLang="en-KE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(mesh) PHEOC architecture</a:t>
            </a:r>
            <a:r>
              <a:rPr kumimoji="0" lang="en-KE" altLang="en-KE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 strengthen existing national systems by enabling real-time interconnectivity across counties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Enhances the </a:t>
            </a:r>
            <a:r>
              <a:rPr kumimoji="0" lang="en-KE" altLang="en-KE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timeliness and quality of epidemic intelligence</a:t>
            </a:r>
            <a:r>
              <a:rPr kumimoji="0" lang="en-KE" altLang="en-KE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through standardized data models and API-driven integration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KE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Operationalizes </a:t>
            </a:r>
            <a:r>
              <a:rPr kumimoji="0" lang="en-KE" altLang="en-KE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cross-county and cross-border collaboration</a:t>
            </a:r>
            <a:r>
              <a:rPr kumimoji="0" lang="en-KE" altLang="en-KE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within current policy and governance frameworks</a:t>
            </a: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id="{6D721E84-B975-456B-964A-505194BECE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292" y="2270109"/>
            <a:ext cx="16705066" cy="729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KE" sz="3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Strengthens existing national PHEOC frameworks</a:t>
            </a:r>
            <a:r>
              <a:rPr kumimoji="0" lang="en-KE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adding a</a:t>
            </a:r>
            <a:r>
              <a:rPr kumimoji="0" lang="en-US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</a:t>
            </a:r>
            <a:r>
              <a:rPr kumimoji="0" lang="en-KE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interconnectivity</a:t>
            </a:r>
            <a:r>
              <a:rPr kumimoji="0" lang="en-KE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layer that enhances coordination while preserving current governance structures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KE" sz="3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Supports interoperability and digital health strategies</a:t>
            </a:r>
            <a:r>
              <a:rPr kumimoji="0" lang="en-KE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through standardized data models and API-based integration aligned with modern architectures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KE" sz="3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Improves timeliness and quality of epidemic intelligence</a:t>
            </a:r>
            <a:r>
              <a:rPr kumimoji="0" lang="en-KE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enabling faster, evidence-based decision-making across interconnected county and national systems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KE" sz="3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KE" altLang="en-KE" sz="3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Advances cross-county and cross-border preparedness</a:t>
            </a:r>
            <a:r>
              <a:rPr kumimoji="0" lang="en-KE" altLang="en-KE" sz="3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operationalizing real-time collaboration beyond administrative boundaries within existing legal frameworks </a:t>
            </a: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129454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522084" y="1051046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8340536" cy="1069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 #PHEOCConnect</a:t>
            </a:r>
          </a:p>
          <a:p>
            <a:pPr algn="l">
              <a:lnSpc>
                <a:spcPts val="4435"/>
              </a:lnSpc>
            </a:pPr>
            <a:endParaRPr lang="en-US" sz="2800" b="1" i="1" dirty="0">
              <a:solidFill>
                <a:srgbClr val="000000"/>
              </a:solidFill>
              <a:latin typeface="Arial Bold Italics"/>
              <a:ea typeface="Arial Bold Italics"/>
              <a:cs typeface="Arial Bold Italics"/>
              <a:sym typeface="Arial Bold Italics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0ED0C761-A133-410F-B741-CC7E3DD5896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36" y="8248358"/>
            <a:ext cx="3796164" cy="1307022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008D77E4-974F-496F-B87A-D13E61FC0AF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0050" y="8164437"/>
            <a:ext cx="2150241" cy="1474863"/>
          </a:xfrm>
          <a:prstGeom prst="rect">
            <a:avLst/>
          </a:prstGeom>
        </p:spPr>
      </p:pic>
      <p:sp>
        <p:nvSpPr>
          <p:cNvPr id="86" name="TextBox 72">
            <a:extLst>
              <a:ext uri="{FF2B5EF4-FFF2-40B4-BE49-F238E27FC236}">
                <a16:creationId xmlns:a16="http://schemas.microsoft.com/office/drawing/2014/main" id="{F7009C4F-EE80-4836-AD1D-F1D106E15FA3}"/>
              </a:ext>
            </a:extLst>
          </p:cNvPr>
          <p:cNvSpPr txBox="1"/>
          <p:nvPr/>
        </p:nvSpPr>
        <p:spPr>
          <a:xfrm>
            <a:off x="241676" y="7401168"/>
            <a:ext cx="3995850" cy="6379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3200" b="1" dirty="0">
                <a:solidFill>
                  <a:srgbClr val="002060"/>
                </a:solidFill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  <a:sym typeface="Arial Bold"/>
              </a:rPr>
              <a:t>pheocconnect.org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193DB3EA-97E0-4F3F-B444-4183E2AD8E0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03" y="1350383"/>
            <a:ext cx="5789592" cy="5726775"/>
          </a:xfrm>
          <a:prstGeom prst="rect">
            <a:avLst/>
          </a:prstGeom>
        </p:spPr>
      </p:pic>
      <p:sp>
        <p:nvSpPr>
          <p:cNvPr id="88" name="Freeform 69">
            <a:extLst>
              <a:ext uri="{FF2B5EF4-FFF2-40B4-BE49-F238E27FC236}">
                <a16:creationId xmlns:a16="http://schemas.microsoft.com/office/drawing/2014/main" id="{5165C67F-3AFD-4140-9174-ED54F6D8B0FC}"/>
              </a:ext>
            </a:extLst>
          </p:cNvPr>
          <p:cNvSpPr/>
          <p:nvPr/>
        </p:nvSpPr>
        <p:spPr>
          <a:xfrm>
            <a:off x="1371600" y="4843884"/>
            <a:ext cx="3388760" cy="147216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587</Words>
  <Application>Microsoft Office PowerPoint</Application>
  <PresentationFormat>Custom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 Bold</vt:lpstr>
      <vt:lpstr>Brush Script MT</vt:lpstr>
      <vt:lpstr>Arial</vt:lpstr>
      <vt:lpstr>Cascadia Code SemiLight</vt:lpstr>
      <vt:lpstr>Calibri</vt:lpstr>
      <vt:lpstr>Arial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cp:lastModifiedBy>Nelson Kilimo</cp:lastModifiedBy>
  <cp:revision>59</cp:revision>
  <dcterms:created xsi:type="dcterms:W3CDTF">2006-08-16T00:00:00Z</dcterms:created>
  <dcterms:modified xsi:type="dcterms:W3CDTF">2026-05-05T10:31:52Z</dcterms:modified>
  <dc:identifier>DAHHYIZfiEY</dc:identifier>
</cp:coreProperties>
</file>